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microsoft.com/office/2020/02/relationships/classificationlabels" Target="docMetadata/LabelInfo.xml" Id="rId6" /><Relationship Type="http://schemas.openxmlformats.org/officeDocument/2006/relationships/extended-properties" Target="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sldIdLst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5394" autoAdjust="0"/>
  </p:normalViewPr>
  <p:slideViewPr>
    <p:cSldViewPr snapToGrid="0">
      <p:cViewPr varScale="1">
        <p:scale>
          <a:sx n="57" d="100"/>
          <a:sy n="57" d="100"/>
        </p:scale>
        <p:origin x="1260" y="66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customXml" Target="../customXml/item3.xml" Id="rId3" /><Relationship Type="http://schemas.openxmlformats.org/officeDocument/2006/relationships/presProps" Target="presProps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microsoft.com/office/2018/10/relationships/authors" Target="authors.xml" Id="rId25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commentAuthors" Target="commentAuthors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tableStyles" Target="tableStyles.xml" Id="rId24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theme" Target="theme/theme1.xml" Id="rId23" /><Relationship Type="http://schemas.openxmlformats.org/officeDocument/2006/relationships/slide" Target="slides/slide6.xml" Id="rId10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viewProps" Target="viewProps.xml" Id="rId22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1616" y="960120"/>
            <a:ext cx="5221224" cy="3056343"/>
          </a:xfrm>
        </p:spPr>
        <p:txBody>
          <a:bodyPr/>
          <a:lstStyle/>
          <a:p>
            <a:r>
              <a:rPr lang="en-US"/>
              <a:t>Basic presentation</a:t>
            </a:r>
            <a:br>
              <a:rPr lang="en-US"/>
            </a:br>
            <a:r>
              <a:rPr lang="en-US"/>
              <a:t>test </a:t>
            </a:r>
            <a:r>
              <a:rPr lang="en-US"/>
              <a:t>pub Oct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573E-D6D3-B0CD-C07C-459CD26A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37160"/>
            <a:ext cx="6172200" cy="1249680"/>
          </a:xfrm>
        </p:spPr>
        <p:txBody>
          <a:bodyPr/>
          <a:lstStyle/>
          <a:p>
            <a:r>
              <a:rPr lang="en-US"/>
              <a:t>Dynamic delivery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FD557-D53B-0844-8823-CB23872487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160" y="2026920"/>
            <a:ext cx="3017520" cy="3901758"/>
          </a:xfrm>
        </p:spPr>
        <p:txBody>
          <a:bodyPr/>
          <a:lstStyle/>
          <a:p>
            <a:r>
              <a:rPr lang="en-US"/>
              <a:t>Learn to infuse energy into your delivery to leave a lasting impression</a:t>
            </a:r>
          </a:p>
          <a:p>
            <a:r>
              <a:rPr lang="en-US"/>
              <a:t>One of the goals of effective communication is to motivate your audience</a:t>
            </a:r>
          </a:p>
        </p:txBody>
      </p:sp>
      <p:graphicFrame>
        <p:nvGraphicFramePr>
          <p:cNvPr id="6" name="Table Placeholder 2">
            <a:extLst>
              <a:ext uri="{FF2B5EF4-FFF2-40B4-BE49-F238E27FC236}">
                <a16:creationId xmlns:a16="http://schemas.microsoft.com/office/drawing/2014/main" id="{0F79245D-314F-2B78-AB57-5196A89AD1B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76570550"/>
              </p:ext>
            </p:extLst>
          </p:nvPr>
        </p:nvGraphicFramePr>
        <p:xfrm>
          <a:off x="4525963" y="2027238"/>
          <a:ext cx="6721643" cy="38861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69688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2236581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957687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957687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591983">
                <a:tc>
                  <a:txBody>
                    <a:bodyPr/>
                    <a:lstStyle/>
                    <a:p>
                      <a:r>
                        <a:rPr lang="en-US" sz="1800"/>
                        <a:t>Metric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Measurement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Actual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606829">
                <a:tc>
                  <a:txBody>
                    <a:bodyPr/>
                    <a:lstStyle/>
                    <a:p>
                      <a:r>
                        <a:rPr lang="en-US" sz="1800"/>
                        <a:t>Audience attendance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# of attendees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606829">
                <a:tc>
                  <a:txBody>
                    <a:bodyPr/>
                    <a:lstStyle/>
                    <a:p>
                      <a:r>
                        <a:rPr lang="en-US" sz="1800"/>
                        <a:t>Engagement duration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606829">
                <a:tc>
                  <a:txBody>
                    <a:bodyPr/>
                    <a:lstStyle/>
                    <a:p>
                      <a:r>
                        <a:rPr lang="en-US" sz="1800"/>
                        <a:t>Q&amp;A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# of questions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606829">
                <a:tc>
                  <a:txBody>
                    <a:bodyPr/>
                    <a:lstStyle/>
                    <a:p>
                      <a:r>
                        <a:rPr lang="en-US" sz="1800"/>
                        <a:t>Positive feedback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866900">
                <a:tc>
                  <a:txBody>
                    <a:bodyPr/>
                    <a:lstStyle/>
                    <a:p>
                      <a:r>
                        <a:rPr lang="en-US" sz="1800"/>
                        <a:t>Rate of information retention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264358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86A1-11A8-21B1-B6A0-AA1A1DAA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/>
          <a:lstStyle/>
          <a:p>
            <a:r>
              <a:rPr lang="en-US"/>
              <a:t>Final tips &amp; takeaways</a:t>
            </a:r>
            <a:endParaRPr lang="en-Z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26E51D-0E5E-98CC-19AE-F6AC7B00BF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/>
          <a:p>
            <a:r>
              <a:rPr lang="en-US"/>
              <a:t>Consistent rehearsal</a:t>
            </a:r>
          </a:p>
          <a:p>
            <a:pPr lvl="1"/>
            <a:r>
              <a:rPr lang="en-US"/>
              <a:t>Strengthen your familiarity</a:t>
            </a:r>
          </a:p>
          <a:p>
            <a:r>
              <a:rPr lang="en-US"/>
              <a:t>Refine delivery style</a:t>
            </a:r>
          </a:p>
          <a:p>
            <a:pPr lvl="1"/>
            <a:r>
              <a:rPr lang="en-US"/>
              <a:t>Pacing, tone, and emphasis</a:t>
            </a:r>
          </a:p>
          <a:p>
            <a:r>
              <a:rPr lang="en-US"/>
              <a:t>Timing and transitions</a:t>
            </a:r>
          </a:p>
          <a:p>
            <a:pPr lvl="1"/>
            <a:r>
              <a:rPr lang="en-US"/>
              <a:t>Aim for seamless, professional delivery</a:t>
            </a:r>
          </a:p>
          <a:p>
            <a:r>
              <a:rPr lang="en-US"/>
              <a:t>Practice audience</a:t>
            </a:r>
          </a:p>
          <a:p>
            <a:pPr lvl="1"/>
            <a:r>
              <a:rPr lang="en-US"/>
              <a:t>Enlist colleagues to listen &amp; provide feedback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36326E3-7418-ADEF-0CFC-09C0C60DE1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95483" y="2058670"/>
            <a:ext cx="3002755" cy="3687763"/>
          </a:xfrm>
        </p:spPr>
        <p:txBody>
          <a:bodyPr/>
          <a:lstStyle/>
          <a:p>
            <a:r>
              <a:rPr lang="en-US"/>
              <a:t>Seek feedback</a:t>
            </a:r>
          </a:p>
          <a:p>
            <a:r>
              <a:rPr lang="en-US"/>
              <a:t>Reflect on performance</a:t>
            </a:r>
          </a:p>
          <a:p>
            <a:r>
              <a:rPr lang="en-US"/>
              <a:t>Explore new techniques</a:t>
            </a:r>
          </a:p>
          <a:p>
            <a:r>
              <a:rPr lang="en-US"/>
              <a:t>Set personal goals</a:t>
            </a:r>
          </a:p>
          <a:p>
            <a:r>
              <a:rPr lang="en-US"/>
              <a:t>Iterate and adapt</a:t>
            </a:r>
          </a:p>
        </p:txBody>
      </p:sp>
    </p:spTree>
    <p:extLst>
      <p:ext uri="{BB962C8B-B14F-4D97-AF65-F5344CB8AC3E}">
        <p14:creationId xmlns:p14="http://schemas.microsoft.com/office/powerpoint/2010/main" val="1684465119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9C5DD-6B55-DF45-4C6B-6B767B71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/>
          <a:lstStyle/>
          <a:p>
            <a:r>
              <a:rPr lang="en-US"/>
              <a:t>Navigating Q&amp;A sessions </a:t>
            </a:r>
            <a:endParaRPr lang="en-ZA"/>
          </a:p>
        </p:txBody>
      </p:sp>
      <p:graphicFrame>
        <p:nvGraphicFramePr>
          <p:cNvPr id="5" name="Table Placeholder 2">
            <a:extLst>
              <a:ext uri="{FF2B5EF4-FFF2-40B4-BE49-F238E27FC236}">
                <a16:creationId xmlns:a16="http://schemas.microsoft.com/office/drawing/2014/main" id="{C2599C7C-299A-2029-2887-5047F4D4A16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95797149"/>
              </p:ext>
            </p:extLst>
          </p:nvPr>
        </p:nvGraphicFramePr>
        <p:xfrm>
          <a:off x="911225" y="2043113"/>
          <a:ext cx="10363201" cy="3886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19074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3513221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315453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1315453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r>
                        <a:rPr lang="en-US"/>
                        <a:t>Impact factor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Measurement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Achieved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US"/>
                        <a:t>Audience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US"/>
                        <a:t>Knowledge retention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US"/>
                        <a:t>Post-presentation surveys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Average rating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4.5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US"/>
                        <a:t>Referral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US"/>
                        <a:t>Collaboration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# of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044871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8D25-D403-2E2B-50DA-B21A0500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505016"/>
            <a:ext cx="5775656" cy="3284932"/>
          </a:xfrm>
        </p:spPr>
        <p:txBody>
          <a:bodyPr/>
          <a:lstStyle/>
          <a:p>
            <a:r>
              <a:rPr lang="en-US"/>
              <a:t>Thank you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6DB3D-3AE2-9478-3245-FE2F98B96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3" y="4006024"/>
            <a:ext cx="5794248" cy="2346960"/>
          </a:xfrm>
        </p:spPr>
        <p:txBody>
          <a:bodyPr/>
          <a:lstStyle/>
          <a:p>
            <a:r>
              <a:rPr lang="en-US"/>
              <a:t>Brita Tamm</a:t>
            </a:r>
          </a:p>
          <a:p>
            <a:r>
              <a:rPr lang="en-US"/>
              <a:t>502-555-0152</a:t>
            </a:r>
          </a:p>
          <a:p>
            <a:r>
              <a:rPr lang="en-US"/>
              <a:t>brita@firstupconsultants.com</a:t>
            </a:r>
          </a:p>
          <a:p>
            <a:r>
              <a:rPr lang="en-US"/>
              <a:t>www.firstupconsultants.com</a:t>
            </a:r>
          </a:p>
        </p:txBody>
      </p:sp>
    </p:spTree>
    <p:extLst>
      <p:ext uri="{BB962C8B-B14F-4D97-AF65-F5344CB8AC3E}">
        <p14:creationId xmlns:p14="http://schemas.microsoft.com/office/powerpoint/2010/main" val="3493061142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/>
              <a:t>Agenda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/>
          <a:lstStyle/>
          <a:p>
            <a:r>
              <a:rPr lang="en-US"/>
              <a:t>Introduction</a:t>
            </a:r>
          </a:p>
          <a:p>
            <a:r>
              <a:rPr lang="en-US"/>
              <a:t>Building confidence</a:t>
            </a:r>
          </a:p>
          <a:p>
            <a:r>
              <a:rPr lang="en-US"/>
              <a:t>Engaging the audience</a:t>
            </a:r>
          </a:p>
          <a:p>
            <a:r>
              <a:rPr lang="en-US"/>
              <a:t>Visual aids</a:t>
            </a:r>
          </a:p>
          <a:p>
            <a:r>
              <a:rPr lang="en-US"/>
              <a:t>Final tips &amp; takeaways</a:t>
            </a:r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A0C7-4B10-03D7-2211-750D1F9E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08" y="420624"/>
            <a:ext cx="5864352" cy="3621024"/>
          </a:xfrm>
        </p:spPr>
        <p:txBody>
          <a:bodyPr/>
          <a:lstStyle/>
          <a:p>
            <a:r>
              <a:rPr lang="en-US"/>
              <a:t>The power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786907341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9DDD8-3394-6FB2-960C-451DEBD7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6784"/>
            <a:ext cx="5864352" cy="3621024"/>
          </a:xfrm>
        </p:spPr>
        <p:txBody>
          <a:bodyPr/>
          <a:lstStyle/>
          <a:p>
            <a:r>
              <a:rPr lang="en-US"/>
              <a:t>Overcoming nervousness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6AA66-EC20-FCAE-04B0-6BEB18463C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4084320"/>
            <a:ext cx="5864225" cy="2362835"/>
          </a:xfrm>
        </p:spPr>
        <p:txBody>
          <a:bodyPr/>
          <a:lstStyle/>
          <a:p>
            <a:r>
              <a:rPr lang="en-US"/>
              <a:t>Confidence-building strategies</a:t>
            </a:r>
          </a:p>
        </p:txBody>
      </p:sp>
    </p:spTree>
    <p:extLst>
      <p:ext uri="{BB962C8B-B14F-4D97-AF65-F5344CB8AC3E}">
        <p14:creationId xmlns:p14="http://schemas.microsoft.com/office/powerpoint/2010/main" val="3590816519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/>
              <a:t>Engaging the audience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1AA74-1B85-8980-9816-4DAB721C1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/>
          <a:lstStyle/>
          <a:p>
            <a:r>
              <a:rPr lang="en-US"/>
              <a:t>Make eye contact with your audience to create a sense of intimacy and involvement</a:t>
            </a:r>
          </a:p>
          <a:p>
            <a:r>
              <a:rPr lang="en-US"/>
              <a:t>Weave relatable stories into your presentation using narratives that make your message memorable and impactful</a:t>
            </a:r>
          </a:p>
          <a:p>
            <a:r>
              <a:rPr lang="en-US"/>
              <a:t>Encourage questions and provide thoughtful responses to enhance audience participation</a:t>
            </a:r>
          </a:p>
          <a:p>
            <a:r>
              <a:rPr lang="en-US"/>
              <a:t>Use live polls or surveys to gather audience opinions, promoting engagement and making sure the audience feel involved</a:t>
            </a:r>
          </a:p>
        </p:txBody>
      </p:sp>
    </p:spTree>
    <p:extLst>
      <p:ext uri="{BB962C8B-B14F-4D97-AF65-F5344CB8AC3E}">
        <p14:creationId xmlns:p14="http://schemas.microsoft.com/office/powerpoint/2010/main" val="2099008355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</p:spPr>
        <p:txBody>
          <a:bodyPr/>
          <a:lstStyle/>
          <a:p>
            <a:r>
              <a:rPr lang="en-US"/>
              <a:t>Selecting </a:t>
            </a:r>
            <a:br>
              <a:rPr lang="en-US"/>
            </a:br>
            <a:r>
              <a:rPr lang="en-US"/>
              <a:t>visual aids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9694" y="4068392"/>
            <a:ext cx="5580586" cy="2197590"/>
          </a:xfrm>
        </p:spPr>
        <p:txBody>
          <a:bodyPr/>
          <a:lstStyle/>
          <a:p>
            <a:r>
              <a:rPr lang="en-US"/>
              <a:t>Enhancing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4228-0DC4-4119-B9C7-6C936C41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/>
          <a:lstStyle/>
          <a:p>
            <a:r>
              <a:rPr lang="en-US"/>
              <a:t>Effective delivery techniques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8EE59-4D4C-0681-0DD3-18233C3F94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3763" y="2073275"/>
            <a:ext cx="4887594" cy="3687763"/>
          </a:xfrm>
        </p:spPr>
        <p:txBody>
          <a:bodyPr/>
          <a:lstStyle/>
          <a:p>
            <a:r>
              <a:rPr lang="en-US"/>
              <a:t>This is a powerful tool in public speaking. It involves varying pitch, tone, and volume to convey emotion, emphasize points, and maintain interest: </a:t>
            </a:r>
          </a:p>
          <a:p>
            <a:pPr lvl="1"/>
            <a:r>
              <a:rPr lang="en-US"/>
              <a:t>Pitch variation</a:t>
            </a:r>
          </a:p>
          <a:p>
            <a:pPr lvl="1"/>
            <a:r>
              <a:rPr lang="en-US"/>
              <a:t>Tone inflection</a:t>
            </a:r>
          </a:p>
          <a:p>
            <a:pPr lvl="1"/>
            <a:r>
              <a:rPr lang="en-US"/>
              <a:t>Volume control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5B1204-B9F7-0D66-EBAA-9265C1E3552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0644" y="2073275"/>
            <a:ext cx="4887594" cy="3687763"/>
          </a:xfrm>
        </p:spPr>
        <p:txBody>
          <a:bodyPr/>
          <a:lstStyle/>
          <a:p>
            <a:r>
              <a:rPr lang="en-US"/>
              <a:t>Effective body language enhances your message, making it more impactful and memorable:</a:t>
            </a:r>
          </a:p>
          <a:p>
            <a:pPr lvl="1"/>
            <a:r>
              <a:rPr lang="en-US"/>
              <a:t>Meaningful eye contact</a:t>
            </a:r>
          </a:p>
          <a:p>
            <a:pPr lvl="1"/>
            <a:r>
              <a:rPr lang="en-US"/>
              <a:t>Purposeful gestures</a:t>
            </a:r>
          </a:p>
          <a:p>
            <a:pPr lvl="1"/>
            <a:r>
              <a:rPr lang="en-US"/>
              <a:t>Maintain good posture</a:t>
            </a:r>
          </a:p>
          <a:p>
            <a:pPr lvl="1"/>
            <a:r>
              <a:rPr lang="en-US"/>
              <a:t>Control your expressions</a:t>
            </a:r>
          </a:p>
        </p:txBody>
      </p:sp>
    </p:spTree>
    <p:extLst>
      <p:ext uri="{BB962C8B-B14F-4D97-AF65-F5344CB8AC3E}">
        <p14:creationId xmlns:p14="http://schemas.microsoft.com/office/powerpoint/2010/main" val="1041471105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CA8C54-30A3-3553-626E-52909A83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/>
          <a:lstStyle/>
          <a:p>
            <a:r>
              <a:rPr lang="en-US"/>
              <a:t>Navigating Q&amp;A sessions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7CD95-A6D1-C7C3-F7D9-C0AB6438B2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3763" y="2073275"/>
            <a:ext cx="3144837" cy="3687763"/>
          </a:xfrm>
        </p:spPr>
        <p:txBody>
          <a:bodyPr/>
          <a:lstStyle/>
          <a:p>
            <a:r>
              <a:rPr lang="en-US"/>
              <a:t>Know your material in advance</a:t>
            </a:r>
          </a:p>
          <a:p>
            <a:r>
              <a:rPr lang="en-US"/>
              <a:t>Anticipate common questions</a:t>
            </a:r>
          </a:p>
          <a:p>
            <a:r>
              <a:rPr lang="en-US"/>
              <a:t>Rehearse your responses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454D1F-D2CD-3356-639E-75B37DE30F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56760" y="2073275"/>
            <a:ext cx="6192838" cy="3687763"/>
          </a:xfrm>
        </p:spPr>
        <p:txBody>
          <a:bodyPr/>
          <a:lstStyle/>
          <a:p>
            <a:r>
              <a:rPr lang="en-US"/>
              <a:t>Maintaining composure during the Q&amp;A session is essential for projecting confidence and authority. Consider the following tips for staying composed:</a:t>
            </a:r>
          </a:p>
          <a:p>
            <a:pPr lvl="1"/>
            <a:r>
              <a:rPr lang="en-US"/>
              <a:t>Stay calm</a:t>
            </a:r>
          </a:p>
          <a:p>
            <a:pPr lvl="1"/>
            <a:r>
              <a:rPr lang="en-US"/>
              <a:t>Actively listen</a:t>
            </a:r>
          </a:p>
          <a:p>
            <a:pPr lvl="1"/>
            <a:r>
              <a:rPr lang="en-US"/>
              <a:t>Pause and reflect</a:t>
            </a:r>
          </a:p>
          <a:p>
            <a:pPr lvl="1"/>
            <a:r>
              <a:rPr lang="en-US"/>
              <a:t>Maintain eye contact</a:t>
            </a:r>
          </a:p>
        </p:txBody>
      </p:sp>
    </p:spTree>
    <p:extLst>
      <p:ext uri="{BB962C8B-B14F-4D97-AF65-F5344CB8AC3E}">
        <p14:creationId xmlns:p14="http://schemas.microsoft.com/office/powerpoint/2010/main" val="812209034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54E4-9956-0B33-D845-8F2AAC5E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37160"/>
            <a:ext cx="6172200" cy="1249680"/>
          </a:xfrm>
        </p:spPr>
        <p:txBody>
          <a:bodyPr/>
          <a:lstStyle/>
          <a:p>
            <a:r>
              <a:rPr lang="en-US"/>
              <a:t>Speaking impact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20DBB-F3DD-CE0A-DCE1-63F191C0CC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160" y="2087880"/>
            <a:ext cx="10210800" cy="1954692"/>
          </a:xfrm>
        </p:spPr>
        <p:txBody>
          <a:bodyPr/>
          <a:lstStyle/>
          <a:p>
            <a:r>
              <a:rPr lang="en-US"/>
              <a:t>Your ability to communicate effectively will leave a lasting impact on your audience</a:t>
            </a:r>
          </a:p>
          <a:p>
            <a:r>
              <a:rPr lang="en-US"/>
              <a:t>Effectively communicating involves not only delivering a message but also resonating with the experiences, values, and emotions of those listening </a:t>
            </a:r>
          </a:p>
        </p:txBody>
      </p:sp>
    </p:spTree>
    <p:extLst>
      <p:ext uri="{BB962C8B-B14F-4D97-AF65-F5344CB8AC3E}">
        <p14:creationId xmlns:p14="http://schemas.microsoft.com/office/powerpoint/2010/main" val="38139481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>{7B6A4B37-4657-4789-9160-77672B5094EC}tf16411248_win32</ap:Template>
  <ap:TotalTime>0</ap:TotalTime>
  <ap:Words>425</ap:Words>
  <ap:Application>Microsoft Office PowerPoint</ap:Application>
  <ap:PresentationFormat>Widescreen</ap:PresentationFormat>
  <ap:Paragraphs>118</ap:Paragraphs>
  <ap:Slides>13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ap:HeadingPairs>
  <ap:TitlesOfParts>
    <vt:vector baseType="lpstr" size="18">
      <vt:lpstr>Arial</vt:lpstr>
      <vt:lpstr>Avenir Next LT Pro Light</vt:lpstr>
      <vt:lpstr>Calibri</vt:lpstr>
      <vt:lpstr>Posterama</vt:lpstr>
      <vt:lpstr>Custom</vt:lpstr>
      <vt:lpstr>Basic presentation test pub Oct 2024</vt:lpstr>
      <vt:lpstr>Agenda </vt:lpstr>
      <vt:lpstr>The power of communication</vt:lpstr>
      <vt:lpstr>Overcoming nervousness</vt:lpstr>
      <vt:lpstr>Engaging the audience</vt:lpstr>
      <vt:lpstr>Selecting  visual aids</vt:lpstr>
      <vt:lpstr>Effective delivery techniques</vt:lpstr>
      <vt:lpstr>Navigating Q&amp;A sessions</vt:lpstr>
      <vt:lpstr>Speaking impact</vt:lpstr>
      <vt:lpstr>Dynamic delivery</vt:lpstr>
      <vt:lpstr>Final tips &amp; takeaways</vt:lpstr>
      <vt:lpstr>Navigating Q&amp;A sessions </vt:lpstr>
      <vt:lpstr>Thank you 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2024-10-07T16:05:45Z</dcterms:created>
  <dcterms:modified xsi:type="dcterms:W3CDTF">2024-10-07T16:05:45Z</dcterms:modified>
</cp:coreProperties>
</file>